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1" r:id="rId6"/>
    <p:sldId id="272" r:id="rId7"/>
    <p:sldId id="260" r:id="rId8"/>
    <p:sldId id="262" r:id="rId9"/>
    <p:sldId id="263" r:id="rId10"/>
    <p:sldId id="264" r:id="rId11"/>
    <p:sldId id="261" r:id="rId12"/>
    <p:sldId id="265" r:id="rId13"/>
    <p:sldId id="266" r:id="rId14"/>
    <p:sldId id="267" r:id="rId15"/>
    <p:sldId id="268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A0C82-DE51-4CA1-B97C-02F6F13D2557}" type="datetimeFigureOut">
              <a:rPr lang="en-US" smtClean="0"/>
              <a:pPr/>
              <a:t>7/28/2010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605AB-AD2F-481C-95B6-63F04F53CE0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givvin\My%20Documents\Gattica%201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givvin\My%20Documents\Chapter0-DVD_VIDEO-01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givvin\My%20Documents\Gattica%206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jgivvin\My%20Documents\Gattica%20end%20Chapters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Teaching </a:t>
            </a:r>
            <a:r>
              <a:rPr lang="en-US" dirty="0"/>
              <a:t>the Ethics of Genetic Choice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Joe Givvin</a:t>
            </a:r>
          </a:p>
          <a:p>
            <a:r>
              <a:rPr lang="en-US" dirty="0"/>
              <a:t>E-mail:  </a:t>
            </a:r>
            <a:r>
              <a:rPr lang="en-US" u="sng" dirty="0"/>
              <a:t>jgivvin@mtmercy.edu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Modern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Mainstream movement.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 Emphasis on the shaping of public policy with the aid of scientific experts (reform eugenicists in progressive movement.)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Not just “them” (Nazis).  There were eugenics movements in England, France and the United States.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Francis Galton: the science of improving  the human condition through “judicious matings...to give the more suitable races or strains of blood a better chance of prevailing speedily over the less suitable.”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Sterilization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By 1930, 27 states with sterilization laws.</a:t>
            </a:r>
          </a:p>
          <a:p>
            <a:pPr>
              <a:buFontTx/>
              <a:buChar char="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Wholesale sterilization of “poor at the margins of society.”  </a:t>
            </a:r>
          </a:p>
          <a:p>
            <a:pPr>
              <a:buFontTx/>
              <a:buChar char="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Some states competed to sterilize the most &amp; boasted of how much money they were saving.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Nazi eugenics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Hitler comes to power in 1933 and Nazi party passes laws to promote eugenics.</a:t>
            </a:r>
          </a:p>
          <a:p>
            <a:pPr>
              <a:buFontTx/>
              <a:buChar char="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More than 400,000 people are sterilized because of feeblemindedness, schizophrenia, manic-depression, epilepsy, Huntington disease, genetic blindness...and severe alcoholism.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Babies by Design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Ron Green’s “aim in the book is to challenge the negative views that underlie works like… </a:t>
            </a:r>
            <a:r>
              <a:rPr lang="en-US" i="1" dirty="0" smtClean="0"/>
              <a:t>Gattica.” </a:t>
            </a:r>
            <a:r>
              <a:rPr lang="en-US" dirty="0" smtClean="0"/>
              <a:t>page 7</a:t>
            </a:r>
          </a:p>
          <a:p>
            <a:pPr>
              <a:buNone/>
            </a:pPr>
            <a:r>
              <a:rPr lang="en-US" dirty="0" smtClean="0"/>
              <a:t>“…we should begin considering deliberate intervention in our own and children’s genetic makeup-to both prevent disease and enhance human life.” page 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Evil eugenics of the past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“…use of state power and coercion to enforce eugenic ideals.”</a:t>
            </a:r>
          </a:p>
          <a:p>
            <a:pPr marL="514350" indent="-514350">
              <a:buAutoNum type="arabicPeriod"/>
            </a:pPr>
            <a:r>
              <a:rPr lang="en-US" dirty="0" smtClean="0"/>
              <a:t>“…harebrained science…traced undesirable social phenomenon…to singe inheritable factors…”</a:t>
            </a:r>
          </a:p>
          <a:p>
            <a:pPr marL="514350" indent="-514350">
              <a:buAutoNum type="arabicPeriod"/>
            </a:pPr>
            <a:r>
              <a:rPr lang="en-US" dirty="0" smtClean="0"/>
              <a:t>“…elitist and often racist assumptions…” pages160-161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we avoid errors of the past?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Green’s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His principle-</a:t>
            </a:r>
          </a:p>
          <a:p>
            <a:pPr>
              <a:buNone/>
            </a:pPr>
            <a:r>
              <a:rPr lang="en-US" u="sng" dirty="0" smtClean="0"/>
              <a:t>P</a:t>
            </a:r>
            <a:r>
              <a:rPr lang="en-US" dirty="0" smtClean="0"/>
              <a:t>ARENTAL </a:t>
            </a:r>
            <a:r>
              <a:rPr lang="en-US" u="sng" dirty="0" smtClean="0"/>
              <a:t>L</a:t>
            </a:r>
            <a:r>
              <a:rPr lang="en-US" dirty="0" smtClean="0"/>
              <a:t>OVE </a:t>
            </a:r>
            <a:r>
              <a:rPr lang="en-US" u="sng" dirty="0" smtClean="0"/>
              <a:t>A</a:t>
            </a:r>
            <a:r>
              <a:rPr lang="en-US" dirty="0" smtClean="0"/>
              <a:t>LMOST </a:t>
            </a:r>
            <a:r>
              <a:rPr lang="en-US" u="sng" dirty="0" smtClean="0"/>
              <a:t>A</a:t>
            </a:r>
            <a:r>
              <a:rPr lang="en-US" dirty="0" smtClean="0"/>
              <a:t>LWAYS </a:t>
            </a:r>
            <a:r>
              <a:rPr lang="en-US" u="sng" dirty="0" smtClean="0"/>
              <a:t>P</a:t>
            </a:r>
            <a:r>
              <a:rPr lang="en-US" dirty="0" smtClean="0"/>
              <a:t>REVAILS</a:t>
            </a:r>
          </a:p>
          <a:p>
            <a:pPr>
              <a:buNone/>
            </a:pPr>
            <a:r>
              <a:rPr lang="en-US" dirty="0" smtClean="0"/>
              <a:t>“Parents will try to produce the children they desire, but in almost all cases they will love the children they get no matter what qualities they possess.” page 116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DETERMINING MY ETHICAL POSITION</a:t>
            </a:r>
          </a:p>
          <a:p>
            <a:pPr marL="514350" indent="-514350">
              <a:buAutoNum type="arabicPeriod"/>
            </a:pPr>
            <a:r>
              <a:rPr lang="en-US" i="1" dirty="0" smtClean="0"/>
              <a:t> GATTICA </a:t>
            </a:r>
          </a:p>
          <a:p>
            <a:pPr marL="514350" indent="-514350">
              <a:buAutoNum type="arabicPeriod"/>
            </a:pPr>
            <a:r>
              <a:rPr lang="en-US" dirty="0" smtClean="0"/>
              <a:t>Questioning </a:t>
            </a:r>
            <a:r>
              <a:rPr lang="en-US" i="1" dirty="0" smtClean="0"/>
              <a:t>GATTICA</a:t>
            </a:r>
            <a:endParaRPr lang="en-US" dirty="0"/>
          </a:p>
          <a:p>
            <a:pPr marL="514350" indent="-514350">
              <a:buNone/>
            </a:pPr>
            <a:r>
              <a:rPr lang="en-US" dirty="0" smtClean="0"/>
              <a:t>4.  Problem Case</a:t>
            </a:r>
          </a:p>
          <a:p>
            <a:pPr marL="514350" indent="-514350">
              <a:buAutoNum type="arabicPeriod" startAt="5"/>
            </a:pPr>
            <a:r>
              <a:rPr lang="en-US" i="1" dirty="0" smtClean="0"/>
              <a:t>Babies by Design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Wrap-up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1997 film</a:t>
            </a:r>
            <a:r>
              <a:rPr lang="en-US" i="1" dirty="0" smtClean="0"/>
              <a:t> Gattaca</a:t>
            </a:r>
            <a:r>
              <a:rPr lang="en-US" dirty="0" smtClean="0"/>
              <a:t>’s overwhelmingly negative view of PGD actually justified? Or is it just another example of a serious subject distorted by celluloid sensationalism?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Gattica 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73200" y="1219200"/>
            <a:ext cx="6146800" cy="4610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5646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hapter0-DVD_VIDEO-01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676400" y="1524000"/>
            <a:ext cx="5334000" cy="3733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46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attica 6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209800" y="1981200"/>
            <a:ext cx="4495800" cy="3429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6235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Gattica end Chapter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81200" y="1600200"/>
            <a:ext cx="4876800" cy="4191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662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Eugenics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Derived from the Greek word for “well-born.” </a:t>
            </a:r>
          </a:p>
          <a:p>
            <a:r>
              <a:rPr lang="en-US" dirty="0" smtClean="0"/>
              <a:t>PLATO’S</a:t>
            </a:r>
            <a:r>
              <a:rPr lang="en-US" i="1" dirty="0" smtClean="0"/>
              <a:t> REPUBLIC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Modern eugenics</a:t>
            </a:r>
            <a:br>
              <a:rPr lang="en-US" i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Darwin’s theory of evolution:  species change as a result of natural selection.  The “fit” survive and the “unfit” do not.</a:t>
            </a:r>
          </a:p>
          <a:p>
            <a:pPr>
              <a:lnSpc>
                <a:spcPct val="90000"/>
              </a:lnSpc>
              <a:buFontTx/>
              <a:buChar char=""/>
            </a:pPr>
            <a:endParaRPr lang="en-US" dirty="0" smtClean="0"/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 Animal breeders and flower fanciers were able to obtain breeds of animals and plants that were strong in certain chosen characteristics through artificial selection.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415</Words>
  <Application>Microsoft Office PowerPoint</Application>
  <PresentationFormat>On-screen Show (4:3)</PresentationFormat>
  <Paragraphs>46</Paragraphs>
  <Slides>17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 Teaching the Ethics of Genetic Choice </vt:lpstr>
      <vt:lpstr>Slide 2</vt:lpstr>
      <vt:lpstr>Slide 3</vt:lpstr>
      <vt:lpstr>Slide 4</vt:lpstr>
      <vt:lpstr>Slide 5</vt:lpstr>
      <vt:lpstr>Slide 6</vt:lpstr>
      <vt:lpstr>Slide 7</vt:lpstr>
      <vt:lpstr>Eugenics </vt:lpstr>
      <vt:lpstr>Modern eugenics </vt:lpstr>
      <vt:lpstr>Modern eugenics</vt:lpstr>
      <vt:lpstr> </vt:lpstr>
      <vt:lpstr>Sterilization</vt:lpstr>
      <vt:lpstr>Nazi eugenics</vt:lpstr>
      <vt:lpstr>Babies by Design </vt:lpstr>
      <vt:lpstr>Evil eugenics of the past</vt:lpstr>
      <vt:lpstr>Slide 16</vt:lpstr>
      <vt:lpstr>Green’s solution</vt:lpstr>
    </vt:vector>
  </TitlesOfParts>
  <Company>Mount Mercy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Teaching the Ethics of Genetic Choice </dc:title>
  <dc:creator>jgivvin</dc:creator>
  <cp:lastModifiedBy>jgivvin</cp:lastModifiedBy>
  <cp:revision>34</cp:revision>
  <dcterms:created xsi:type="dcterms:W3CDTF">2010-07-27T16:16:54Z</dcterms:created>
  <dcterms:modified xsi:type="dcterms:W3CDTF">2010-07-28T18:05:25Z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-1154819189</vt:i4>
  </property>
  <property fmtid="{D5CDD505-2E9C-101B-9397-08002B2CF9AE}" pid="3" name="_NewReviewCycle">
    <vt:lpwstr/>
  </property>
  <property fmtid="{D5CDD505-2E9C-101B-9397-08002B2CF9AE}" pid="4" name="_EmailSubject">
    <vt:lpwstr>Joe Givvin's Ethics of Genetic Choice</vt:lpwstr>
  </property>
  <property fmtid="{D5CDD505-2E9C-101B-9397-08002B2CF9AE}" pid="5" name="_AuthorEmail">
    <vt:lpwstr>jgivvin@mtmercy.edu</vt:lpwstr>
  </property>
  <property fmtid="{D5CDD505-2E9C-101B-9397-08002B2CF9AE}" pid="6" name="_AuthorEmailDisplayName">
    <vt:lpwstr>Givvin, Joe</vt:lpwstr>
  </property>
</Properties>
</file>